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24384000" cy="13716000"/>
  <p:notesSz cx="6742113" cy="98758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9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/>
          </p:nvPr>
        </p:nvSpPr>
        <p:spPr>
          <a:xfrm>
            <a:off x="80963" y="741363"/>
            <a:ext cx="6580187" cy="37020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body" sz="quarter" idx="1"/>
          </p:nvPr>
        </p:nvSpPr>
        <p:spPr>
          <a:xfrm>
            <a:off x="898949" y="4691023"/>
            <a:ext cx="4944216" cy="444412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r a datum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Autor a datum</a:t>
            </a:r>
          </a:p>
        </p:txBody>
      </p:sp>
      <p:sp>
        <p:nvSpPr>
          <p:cNvPr id="12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Název prezentace</a:t>
            </a:r>
          </a:p>
        </p:txBody>
      </p:sp>
      <p:sp>
        <p:nvSpPr>
          <p:cNvPr id="13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prezentace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Jen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100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10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Název program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Název programu</a:t>
            </a:r>
          </a:p>
        </p:txBody>
      </p:sp>
      <p:sp>
        <p:nvSpPr>
          <p:cNvPr id="109" name="Program – podtitul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Program – podtitul</a:t>
            </a:r>
          </a:p>
        </p:txBody>
      </p:sp>
      <p:sp>
        <p:nvSpPr>
          <p:cNvPr id="110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Body programu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1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ý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Výpis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9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ůležitý f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úrovně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100 %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7" name="Více o fakt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Více o faktu</a:t>
            </a:r>
          </a:p>
        </p:txBody>
      </p:sp>
      <p:sp>
        <p:nvSpPr>
          <p:cNvPr id="128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Zdroj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Zdroj</a:t>
            </a:r>
          </a:p>
        </p:txBody>
      </p:sp>
      <p:sp>
        <p:nvSpPr>
          <p:cNvPr id="136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„Význačný citát“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7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Miska salátu se smaženou rýží, vařenými vejci a jídelními hůlkami"/>
          <p:cNvSpPr>
            <a:spLocks noGrp="1"/>
          </p:cNvSpPr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Mísa s lososovými koláčky, salátem a humusem "/>
          <p:cNvSpPr>
            <a:spLocks noGrp="1"/>
          </p:cNvSpPr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6" name="Mísa těstovin pappardelle s petrželovým máslem, praženými lískovými oříšky a strouhaným parmazánem"/>
          <p:cNvSpPr>
            <a:spLocks noGrp="1"/>
          </p:cNvSpPr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7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miska salátu se smaženou rýží, vařenými vejci a jídelními hůlkami"/>
          <p:cNvSpPr>
            <a:spLocks noGrp="1"/>
          </p:cNvSpPr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káda a limetky"/>
          <p:cNvSpPr>
            <a:spLocks noGrp="1"/>
          </p:cNvSpPr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Název prezentace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Název prezentace</a:t>
            </a:r>
          </a:p>
        </p:txBody>
      </p:sp>
      <p:sp>
        <p:nvSpPr>
          <p:cNvPr id="23" name="Autor a datum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Autor a datum</a:t>
            </a:r>
          </a:p>
        </p:txBody>
      </p:sp>
      <p:sp>
        <p:nvSpPr>
          <p:cNvPr id="24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prezentace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Alternativní 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Mísa s lososovými koláčky, salátem a humusem"/>
          <p:cNvSpPr>
            <a:spLocks noGrp="1"/>
          </p:cNvSpPr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Název snímku</a:t>
            </a:r>
          </a:p>
        </p:txBody>
      </p:sp>
      <p:sp>
        <p:nvSpPr>
          <p:cNvPr id="34" name="Text úrovně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Podtitul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ázev snímku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43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44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úrovně 1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61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Mísa těstovin pappardelle s petrželovým máslem, praženými lískovými oříšky a strouhaným parmazánem"/>
          <p:cNvSpPr>
            <a:spLocks noGrp="1"/>
          </p:cNvSpPr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6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 a živé video – ma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72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3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7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ázev, odrážky a živé video – velk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odtitul snímku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</a:lstStyle>
          <a:p>
            <a:r>
              <a:t>Podtitul snímku</a:t>
            </a:r>
          </a:p>
        </p:txBody>
      </p:sp>
      <p:sp>
        <p:nvSpPr>
          <p:cNvPr id="82" name="Text úrovně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83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Název snímku</a:t>
            </a:r>
          </a:p>
        </p:txBody>
      </p:sp>
      <p:sp>
        <p:nvSpPr>
          <p:cNvPr id="84" name="Číslo snímku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Odd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Název oddílu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Název oddílu</a:t>
            </a:r>
          </a:p>
        </p:txBody>
      </p:sp>
      <p:sp>
        <p:nvSpPr>
          <p:cNvPr id="92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ázev snímku"/>
          <p:cNvSpPr txBox="1">
            <a:spLocks noGrp="1"/>
          </p:cNvSpPr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Název snímku</a:t>
            </a:r>
          </a:p>
        </p:txBody>
      </p:sp>
      <p:sp>
        <p:nvSpPr>
          <p:cNvPr id="3" name="Text úrovně 1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Text s odrážkami na snímku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Číslo snímku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16-9.pdf" descr="16-9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092" y="-15023"/>
            <a:ext cx="24437416" cy="137460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71345C-637D-831F-5F26-ED2F559619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22F3502A-0CD4-E659-F133-0ECEC0A5CC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05A38BA4-68A7-2A5D-2330-2E47A030CA23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09AABEBD-104B-C7AF-2514-87948CDDEE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C0BFC1F7-B0A0-0CA8-75E7-8E94E4659C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F80B533-41D6-9D31-86E3-09621B2103CC}"/>
              </a:ext>
            </a:extLst>
          </p:cNvPr>
          <p:cNvSpPr txBox="1"/>
          <p:nvPr/>
        </p:nvSpPr>
        <p:spPr>
          <a:xfrm>
            <a:off x="1950720" y="3016108"/>
            <a:ext cx="19507200" cy="5257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V otázkách týkajících se pomoci obětem DN nejčastěji respondentky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uváděly, že jim nikdo nepomohl, a to zejména proto, že situaci zvládly samy.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Nicméně významná část respondentek také uvedla, že nevěří v možnost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řešení své situace, nemají kam jít, nebo doufají, že se situace zlepší.</a:t>
            </a:r>
          </a:p>
        </p:txBody>
      </p:sp>
    </p:spTree>
    <p:extLst>
      <p:ext uri="{BB962C8B-B14F-4D97-AF65-F5344CB8AC3E}">
        <p14:creationId xmlns:p14="http://schemas.microsoft.com/office/powerpoint/2010/main" val="276651884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76FBEF-AE22-B1C9-18B7-2A26E7FCE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A37C87AE-F4F7-0F28-B56F-277BD5191D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96314B5F-860B-5001-5219-E077439D3C0F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15A93C05-F46D-8029-3C44-94EB090363C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40B7FEA5-EBB9-796C-BD52-FEB3C3B5F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899040B6-690B-3F03-251B-2B3A09BC3214}"/>
              </a:ext>
            </a:extLst>
          </p:cNvPr>
          <p:cNvSpPr txBox="1"/>
          <p:nvPr/>
        </p:nvSpPr>
        <p:spPr>
          <a:xfrm>
            <a:off x="2895600" y="3806125"/>
            <a:ext cx="17800320" cy="23176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Téměř všechny respondentky (94 %) uvedly, že by pomohly své dceři,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pokud by byla v ohrožení.</a:t>
            </a:r>
          </a:p>
        </p:txBody>
      </p:sp>
    </p:spTree>
    <p:extLst>
      <p:ext uri="{BB962C8B-B14F-4D97-AF65-F5344CB8AC3E}">
        <p14:creationId xmlns:p14="http://schemas.microsoft.com/office/powerpoint/2010/main" val="302709116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FB29DD-F882-D448-02C8-576442CCE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1D994516-598D-FCEF-E38A-F2989A7FEF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617E27AF-8036-114A-BB03-B4371063D8A8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C49BB5DF-62DD-D56D-0310-B52474997D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7039361D-E453-F5BD-1996-1B0A8BDBD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E08AB5DB-F554-2FE8-144D-A86CDBB4CF84}"/>
              </a:ext>
            </a:extLst>
          </p:cNvPr>
          <p:cNvSpPr txBox="1"/>
          <p:nvPr/>
        </p:nvSpPr>
        <p:spPr>
          <a:xfrm>
            <a:off x="2621280" y="3016107"/>
            <a:ext cx="17221200" cy="67276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V otázkách týkajících se ochrany před DN respondentky nejčastěji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uvedly, že by se v případě potřeby obrátily na policii, což lze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považovat za pozitivní signál. Následovaly možnosti obrátit se na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členy rodiny, matku nebo otce. Sociální odbory, nevládní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organizace a lékaři byli zmíněni méně často.</a:t>
            </a:r>
          </a:p>
        </p:txBody>
      </p:sp>
    </p:spTree>
    <p:extLst>
      <p:ext uri="{BB962C8B-B14F-4D97-AF65-F5344CB8AC3E}">
        <p14:creationId xmlns:p14="http://schemas.microsoft.com/office/powerpoint/2010/main" val="142431393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8EA54-BA95-F19C-6376-6698226E90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9ADEBFC3-42ED-EBC0-EDCC-C294EA9111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7F6CFD94-D50D-4E40-F543-18A34FAC2627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48152085-5033-B9BA-53F6-EF9809108CF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E367391B-98CD-0D21-38D6-4660A2100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009F7040-E18A-AA9D-C848-D2F63A05E9E8}"/>
              </a:ext>
            </a:extLst>
          </p:cNvPr>
          <p:cNvSpPr txBox="1"/>
          <p:nvPr/>
        </p:nvSpPr>
        <p:spPr>
          <a:xfrm>
            <a:off x="2499360" y="3307742"/>
            <a:ext cx="18562320" cy="67276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Co by respondentky potřebovaly, aby se cítily lépe chráněny? Nejčastěji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uváděly větší podporu rodiny a přátel, více informací o tom, jak se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bránit, a možnost promluvit si o svých zkušenostech. Méně často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zmiňovaly psychologickou podporu nebo kontakty na azylové domy a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nevládní organizace. </a:t>
            </a:r>
          </a:p>
        </p:txBody>
      </p:sp>
    </p:spTree>
    <p:extLst>
      <p:ext uri="{BB962C8B-B14F-4D97-AF65-F5344CB8AC3E}">
        <p14:creationId xmlns:p14="http://schemas.microsoft.com/office/powerpoint/2010/main" val="249256754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C97F8B-56AE-0ED5-79C7-245181A400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BE920370-2E97-86C9-87B6-26B7C12C00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1F971111-B1DE-2CF4-2AB0-EE59EFCE0E51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6C5B0BE3-9FB3-053E-CBC2-948AD3105C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DD300AE3-7382-DBB3-F114-974F1DEDD2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8C7C1860-718C-A559-EE91-F3E072BBBD27}"/>
              </a:ext>
            </a:extLst>
          </p:cNvPr>
          <p:cNvSpPr txBox="1"/>
          <p:nvPr/>
        </p:nvSpPr>
        <p:spPr>
          <a:xfrm>
            <a:off x="2468880" y="3453425"/>
            <a:ext cx="18562320" cy="8094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ctr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4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Helvetica Neue"/>
            </a:endParaRPr>
          </a:p>
          <a:p>
            <a:pPr marL="0" marR="0" lvl="0" indent="0" algn="ctr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4800" b="1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Helvetica Neue"/>
            </a:endParaRPr>
          </a:p>
          <a:p>
            <a:pPr marL="0" marR="0" lvl="0" indent="0" algn="ctr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Děkujeme za pozornost. </a:t>
            </a:r>
          </a:p>
          <a:p>
            <a:pPr marL="0" marR="0" lvl="0" indent="0" algn="r" defTabSz="2438338" rtl="0" eaLnBrk="1" fontAlgn="auto" latinLnBrk="0" hangingPunct="0">
              <a:lnSpc>
                <a:spcPct val="100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cs-CZ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www.slovo21.</a:t>
            </a:r>
            <a:r>
              <a:rPr lang="cs-CZ" b="1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 </a:t>
            </a:r>
          </a:p>
          <a:p>
            <a:pPr marL="0" marR="0" lvl="0" indent="0" algn="r" defTabSz="2438338" rtl="0" eaLnBrk="1" fontAlgn="auto" latinLnBrk="0" hangingPunct="0">
              <a:lnSpc>
                <a:spcPct val="100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https</a:t>
            </a: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://www.facebook.com/slovo21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4800" b="0" i="0" u="none" strike="noStrike" kern="1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9470562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pic>
        <p:nvPicPr>
          <p:cNvPr id="176" name="domaci_nasili_16-9_2.pdf" descr="domaci_nasili_16-9_2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E91D44AD-93EF-74AC-218F-CA939DEA22DF}"/>
              </a:ext>
            </a:extLst>
          </p:cNvPr>
          <p:cNvSpPr txBox="1"/>
          <p:nvPr/>
        </p:nvSpPr>
        <p:spPr>
          <a:xfrm>
            <a:off x="4450080" y="1953362"/>
            <a:ext cx="13853160" cy="898803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Výzkum o domácím násilí v romských komunitách byl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proveden na vzorku 500 Romek z devatenácti měst po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celé ČR (Praha, Chodov, Chomutov, Písek, Ostrava,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Brno, Krupka, Náchod, Budišov, Rokycany, Trmice,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Broumov, Mladá Boleslav, Bruntál, Olomouc, Břeclav,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Stříbro, Teplice, Česká Třebová).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B77657-E63F-6B2F-1907-C452A8ABE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7B2AA32E-A0EA-5295-54E1-9F7B196822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3DE19961-20E2-DCCC-8652-A111AA46AB42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8F53A2C4-F088-C783-B954-37CF3C371D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A9382C9B-864B-D2F6-D0C8-4213584E5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D3616E9-9D4B-2FF2-7EEC-5C2D0A3B0C75}"/>
              </a:ext>
            </a:extLst>
          </p:cNvPr>
          <p:cNvSpPr txBox="1"/>
          <p:nvPr/>
        </p:nvSpPr>
        <p:spPr>
          <a:xfrm>
            <a:off x="4328160" y="3016107"/>
            <a:ext cx="14081760" cy="37876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Respondentky prokázaly vysoké povědomí o pojmech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fyzického, psychického a sexuálního násilí. Méně často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však zmiňovaly sociální a ekonomické násilí.</a:t>
            </a:r>
          </a:p>
        </p:txBody>
      </p:sp>
    </p:spTree>
    <p:extLst>
      <p:ext uri="{BB962C8B-B14F-4D97-AF65-F5344CB8AC3E}">
        <p14:creationId xmlns:p14="http://schemas.microsoft.com/office/powerpoint/2010/main" val="124865659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9EC97D-0493-956A-4013-66B40957F2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96E01A5D-3529-7C07-CDA4-6694561A1E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CDA31F0D-8654-C92B-8266-FDFBF39F6F8E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A3D5BEE8-F161-43AA-CF79-3043223D4E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D3A35326-0EBA-092F-68C2-882BAAE93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EFE410E7-E8BD-F07F-B915-FB1E69DDDFF1}"/>
              </a:ext>
            </a:extLst>
          </p:cNvPr>
          <p:cNvSpPr txBox="1"/>
          <p:nvPr/>
        </p:nvSpPr>
        <p:spPr>
          <a:xfrm>
            <a:off x="2834640" y="3307741"/>
            <a:ext cx="17556480" cy="75180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95 % respondentek se shodlo, že by se o problematice DN v romských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komunitách mělo mluvit více.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66 % respondentek uvedly, že znají někoho, kdo se stal obětí DN.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74 % respondentek označily manžela nebo partnera jako pachatele.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cs-CZ" sz="4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88 % respondentek věděla, že DN je zákonem zakázáno.</a:t>
            </a:r>
          </a:p>
        </p:txBody>
      </p:sp>
    </p:spTree>
    <p:extLst>
      <p:ext uri="{BB962C8B-B14F-4D97-AF65-F5344CB8AC3E}">
        <p14:creationId xmlns:p14="http://schemas.microsoft.com/office/powerpoint/2010/main" val="331462190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E9AFE-8F94-8F58-AC96-499F76772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259D3D16-D849-8773-9465-D6335733D4B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EF281B9B-C842-17A8-B04D-EB805CB6189F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53227BA9-EE3D-B69C-1C99-638C81D9FE8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C1EF920D-DBEC-E37C-A5F2-AEF29571C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182F2C7A-590A-79EA-8512-286B74EDA962}"/>
              </a:ext>
            </a:extLst>
          </p:cNvPr>
          <p:cNvSpPr txBox="1"/>
          <p:nvPr/>
        </p:nvSpPr>
        <p:spPr>
          <a:xfrm>
            <a:off x="2316480" y="3613075"/>
            <a:ext cx="16093440" cy="37876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Nejčastěji byly oběťmi DN respondentky samotné (28,6 %)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nebo jejich kamarádky (20,8 %). Na třetím místě se umístila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odpověď „někdo další“, následovaná sestrou a matkou.</a:t>
            </a:r>
          </a:p>
        </p:txBody>
      </p:sp>
    </p:spTree>
    <p:extLst>
      <p:ext uri="{BB962C8B-B14F-4D97-AF65-F5344CB8AC3E}">
        <p14:creationId xmlns:p14="http://schemas.microsoft.com/office/powerpoint/2010/main" val="347373828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AA650C-EE77-F5D6-D23E-175BED73C6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FBBB1FAA-1615-5665-224D-FA031FA79D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7688B894-5171-18B8-5F6D-606F22975C0D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016075E7-F28B-E6D7-5D00-456C6365CA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37F68D63-56D0-8513-EFD5-E82D37957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EE2D38AE-139A-99F9-4F1B-CAE4D1FB8E03}"/>
              </a:ext>
            </a:extLst>
          </p:cNvPr>
          <p:cNvSpPr txBox="1"/>
          <p:nvPr/>
        </p:nvSpPr>
        <p:spPr>
          <a:xfrm>
            <a:off x="2621280" y="2372962"/>
            <a:ext cx="18348960" cy="97783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Pokud jde o typy násilí, které respondentky samy zažily, na prvních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místech se umístilo násilí fyzické a psychické. Zajímavé je, že sociální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násilí se objevilo na třetím místě, a to dokonce častěji než násilí    sexuální,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zatímco ekonomické násilí zůstalo na konci žebříčku. Zde bylo možné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vybrat více odpovědí, což naznačuje, že některé respondentky zažily více</a:t>
            </a:r>
          </a:p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forem násilí současně.</a:t>
            </a:r>
          </a:p>
        </p:txBody>
      </p:sp>
    </p:spTree>
    <p:extLst>
      <p:ext uri="{BB962C8B-B14F-4D97-AF65-F5344CB8AC3E}">
        <p14:creationId xmlns:p14="http://schemas.microsoft.com/office/powerpoint/2010/main" val="151056099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EAA1B-1E2A-7F53-908A-A6FBAD95DD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036C0162-EA52-A880-96B8-31A9F02161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B3377FCD-B8DB-1BD5-D2BB-3BA9513FE6EB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7558C1D9-CE19-F86C-C1C1-E233232F4B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45646D1E-747F-4BDF-CEE7-D057AA109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50A8B5E4-9EFB-F31D-5442-EAADEB03ED91}"/>
              </a:ext>
            </a:extLst>
          </p:cNvPr>
          <p:cNvSpPr txBox="1"/>
          <p:nvPr/>
        </p:nvSpPr>
        <p:spPr>
          <a:xfrm>
            <a:off x="2438400" y="3016107"/>
            <a:ext cx="19232880" cy="57246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Téměř třetina respondentek by nenahlásila DN, pokud by byly jeho</a:t>
            </a: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 svědkyněmi (28 %), zatím co 35 % by nenahlásilo, pokud by se</a:t>
            </a: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 staly jeho oběťmi. Hlavními důvody pro nenahlášení jsou finanční</a:t>
            </a: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 závislost a strach z pachatele. S odstupem následoval strach, že</a:t>
            </a:r>
          </a:p>
          <a:p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 oběti nikdo nepomůže, a nedostatek informací o tom, na koho se obrátit.</a:t>
            </a:r>
          </a:p>
        </p:txBody>
      </p:sp>
    </p:spTree>
    <p:extLst>
      <p:ext uri="{BB962C8B-B14F-4D97-AF65-F5344CB8AC3E}">
        <p14:creationId xmlns:p14="http://schemas.microsoft.com/office/powerpoint/2010/main" val="2604044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B9E29-9C3A-9EB8-553B-6E64EAB19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CC8F0DBE-4B2C-3EDE-8182-26DD8FCF3E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F557CC7E-0B55-3AC9-2568-1C746D20C20C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0013156A-0985-D1CD-CD21-844CDA9ABE3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F7A8BF5B-9DAE-6CB2-8511-76A1480CFD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9" y="-20913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33A2E342-1AEC-C285-9483-37F369EA4BE9}"/>
              </a:ext>
            </a:extLst>
          </p:cNvPr>
          <p:cNvSpPr txBox="1"/>
          <p:nvPr/>
        </p:nvSpPr>
        <p:spPr>
          <a:xfrm>
            <a:off x="2255520" y="3016107"/>
            <a:ext cx="19537680" cy="23176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just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cs-CZ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kumimoji="0" lang="cs-CZ" sz="4800" b="1" i="0" u="none" strike="noStrike" kern="1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éměř</a:t>
            </a: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čtvrtina respondentek se domnívá, že si ženy za domácí násilí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Helvetica Neue"/>
              </a:rPr>
              <a:t> někdy mohou samy, což je názor, který se objevuje i v majoritní populaci. </a:t>
            </a:r>
          </a:p>
        </p:txBody>
      </p:sp>
    </p:spTree>
    <p:extLst>
      <p:ext uri="{BB962C8B-B14F-4D97-AF65-F5344CB8AC3E}">
        <p14:creationId xmlns:p14="http://schemas.microsoft.com/office/powerpoint/2010/main" val="361200177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5489E-D1A8-11D5-CD0E-44225607DD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Název snímku">
            <a:extLst>
              <a:ext uri="{FF2B5EF4-FFF2-40B4-BE49-F238E27FC236}">
                <a16:creationId xmlns:a16="http://schemas.microsoft.com/office/drawing/2014/main" id="{BEC9F232-B4B0-2A50-F720-215CAFA0B6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4" name="Podtitul snímku">
            <a:extLst>
              <a:ext uri="{FF2B5EF4-FFF2-40B4-BE49-F238E27FC236}">
                <a16:creationId xmlns:a16="http://schemas.microsoft.com/office/drawing/2014/main" id="{FCCEAA72-070A-66AC-D0C3-9690056D00F1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Text s odrážkami na snímku">
            <a:extLst>
              <a:ext uri="{FF2B5EF4-FFF2-40B4-BE49-F238E27FC236}">
                <a16:creationId xmlns:a16="http://schemas.microsoft.com/office/drawing/2014/main" id="{F302431E-6FD9-4F80-B2DB-055D377D035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pic>
        <p:nvPicPr>
          <p:cNvPr id="176" name="domaci_nasili_16-9_2.pdf" descr="domaci_nasili_16-9_2.pdf">
            <a:extLst>
              <a:ext uri="{FF2B5EF4-FFF2-40B4-BE49-F238E27FC236}">
                <a16:creationId xmlns:a16="http://schemas.microsoft.com/office/drawing/2014/main" id="{9A9EC45A-81A1-6286-1977-79970F5C4E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887"/>
            <a:ext cx="24458358" cy="137578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ovéPole 3">
            <a:extLst>
              <a:ext uri="{FF2B5EF4-FFF2-40B4-BE49-F238E27FC236}">
                <a16:creationId xmlns:a16="http://schemas.microsoft.com/office/drawing/2014/main" id="{9982DF04-F99A-CF34-FF93-08F4E0639E6F}"/>
              </a:ext>
            </a:extLst>
          </p:cNvPr>
          <p:cNvSpPr txBox="1"/>
          <p:nvPr/>
        </p:nvSpPr>
        <p:spPr>
          <a:xfrm>
            <a:off x="2651760" y="3806125"/>
            <a:ext cx="19050000" cy="37876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Více než čtvrtina respondentek souhlasila s tvrzením, že synové by měli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 být vychováváni jako budoucí hlavy rodin, a téměř polovina souhlasila s</a:t>
            </a:r>
          </a:p>
          <a:p>
            <a:pPr marL="0" marR="0" lvl="0" indent="0" algn="l" defTabSz="2438338" rtl="0" eaLnBrk="1" fontAlgn="auto" latinLnBrk="0" hangingPunct="0">
              <a:lnSpc>
                <a:spcPct val="107000"/>
              </a:lnSpc>
              <a:spcBef>
                <a:spcPts val="45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Helvetica Neue"/>
              </a:rPr>
              <a:t> názorem, že dcery  by měly být vychovávány k poslušnosti.</a:t>
            </a:r>
          </a:p>
        </p:txBody>
      </p:sp>
    </p:spTree>
    <p:extLst>
      <p:ext uri="{BB962C8B-B14F-4D97-AF65-F5344CB8AC3E}">
        <p14:creationId xmlns:p14="http://schemas.microsoft.com/office/powerpoint/2010/main" val="39527857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1414</TotalTime>
  <Words>587</Words>
  <Application>Microsoft Office PowerPoint</Application>
  <PresentationFormat>Vlastní</PresentationFormat>
  <Paragraphs>54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Calibri</vt:lpstr>
      <vt:lpstr>Helvetica Neue</vt:lpstr>
      <vt:lpstr>Helvetica Neue Medium</vt:lpstr>
      <vt:lpstr>21_BasicWhite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Lidija</dc:creator>
  <cp:lastModifiedBy>Claudie Laburdová</cp:lastModifiedBy>
  <cp:revision>53</cp:revision>
  <cp:lastPrinted>2025-05-23T11:13:32Z</cp:lastPrinted>
  <dcterms:modified xsi:type="dcterms:W3CDTF">2025-10-17T12:46:17Z</dcterms:modified>
</cp:coreProperties>
</file>